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2"/>
  </p:sldMasterIdLst>
  <p:notesMasterIdLst>
    <p:notesMasterId r:id="rId20"/>
  </p:notesMasterIdLst>
  <p:handoutMasterIdLst>
    <p:handoutMasterId r:id="rId21"/>
  </p:handoutMasterIdLst>
  <p:sldIdLst>
    <p:sldId id="270" r:id="rId3"/>
    <p:sldId id="280" r:id="rId4"/>
    <p:sldId id="281" r:id="rId5"/>
    <p:sldId id="286" r:id="rId6"/>
    <p:sldId id="271" r:id="rId7"/>
    <p:sldId id="285" r:id="rId8"/>
    <p:sldId id="282" r:id="rId9"/>
    <p:sldId id="272" r:id="rId10"/>
    <p:sldId id="273" r:id="rId11"/>
    <p:sldId id="274" r:id="rId12"/>
    <p:sldId id="283" r:id="rId13"/>
    <p:sldId id="284" r:id="rId14"/>
    <p:sldId id="276" r:id="rId15"/>
    <p:sldId id="277" r:id="rId16"/>
    <p:sldId id="278" r:id="rId17"/>
    <p:sldId id="279" r:id="rId18"/>
    <p:sldId id="28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19" d="100"/>
          <a:sy n="119" d="100"/>
        </p:scale>
        <p:origin x="96" y="378"/>
      </p:cViewPr>
      <p:guideLst/>
    </p:cSldViewPr>
  </p:slideViewPr>
  <p:notesTextViewPr>
    <p:cViewPr>
      <p:scale>
        <a:sx n="3" d="2"/>
        <a:sy n="3" d="2"/>
      </p:scale>
      <p:origin x="0" y="0"/>
    </p:cViewPr>
  </p:notesTextViewPr>
  <p:notesViewPr>
    <p:cSldViewPr snapToGrid="0">
      <p:cViewPr varScale="1">
        <p:scale>
          <a:sx n="76" d="100"/>
          <a:sy n="76" d="100"/>
        </p:scale>
        <p:origin x="253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700FC0-9E7A-4C53-8A3B-3C3C9A736C42}" type="datetimeFigureOut">
              <a:rPr lang="en-US" smtClean="0"/>
              <a:t>4/6/2017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B48944F-81ED-4843-A3E6-D41A6908762D}" type="slidenum">
              <a:rPr lang="en-US" smtClean="0"/>
              <a:t>‹#›</a:t>
            </a:fld>
            <a:endParaRPr lang="en-US"/>
          </a:p>
        </p:txBody>
      </p:sp>
    </p:spTree>
    <p:extLst>
      <p:ext uri="{BB962C8B-B14F-4D97-AF65-F5344CB8AC3E}">
        <p14:creationId xmlns:p14="http://schemas.microsoft.com/office/powerpoint/2010/main" val="14507142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F122B6-E47E-4A80-A9F3-23FD10D674FE}" type="datetimeFigureOut">
              <a:rPr lang="en-US" smtClean="0"/>
              <a:t>4/6/2017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F1C5CE-222C-4659-9A99-B99FC42AF6EC}" type="slidenum">
              <a:rPr lang="en-US" smtClean="0"/>
              <a:t>‹#›</a:t>
            </a:fld>
            <a:endParaRPr lang="en-US"/>
          </a:p>
        </p:txBody>
      </p:sp>
    </p:spTree>
    <p:extLst>
      <p:ext uri="{BB962C8B-B14F-4D97-AF65-F5344CB8AC3E}">
        <p14:creationId xmlns:p14="http://schemas.microsoft.com/office/powerpoint/2010/main" val="2212527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lvl1pPr>
              <a:defRPr>
                <a:solidFill>
                  <a:schemeClr val="tx1"/>
                </a:solidFill>
              </a:defRPr>
            </a:lvl1pPr>
          </a:lstStyle>
          <a:p>
            <a:fld id="{349BF3EA-1A78-4F07-BDC0-C8A1BD461199}" type="datetimeFigureOut">
              <a:rPr lang="en-US" smtClean="0"/>
              <a:pPr/>
              <a:t>4/6/2017</a:t>
            </a:fld>
            <a:endParaRPr lang="en-US"/>
          </a:p>
        </p:txBody>
      </p:sp>
      <p:sp>
        <p:nvSpPr>
          <p:cNvPr id="8" name="Slide Number Placeholder 7"/>
          <p:cNvSpPr>
            <a:spLocks noGrp="1"/>
          </p:cNvSpPr>
          <p:nvPr>
            <p:ph type="sldNum" sz="quarter" idx="11"/>
          </p:nvPr>
        </p:nvSpPr>
        <p:spPr/>
        <p:txBody>
          <a:bodyPr/>
          <a:lstStyle>
            <a:lvl1pPr>
              <a:defRPr>
                <a:solidFill>
                  <a:schemeClr val="tx1"/>
                </a:solidFill>
              </a:defRPr>
            </a:lvl1pPr>
          </a:lstStyle>
          <a:p>
            <a:fld id="{401CF334-2D5C-4859-84A6-CA7E6E43FAEB}" type="slidenum">
              <a:rPr lang="en-US" smtClean="0"/>
              <a:pPr/>
              <a:t>‹#›</a:t>
            </a:fld>
            <a:endParaRPr lang="en-US"/>
          </a:p>
        </p:txBody>
      </p:sp>
      <p:sp>
        <p:nvSpPr>
          <p:cNvPr id="9" name="Footer Placeholder 8"/>
          <p:cNvSpPr>
            <a:spLocks noGrp="1"/>
          </p:cNvSpPr>
          <p:nvPr>
            <p:ph type="ftr" sz="quarter" idx="12"/>
          </p:nvPr>
        </p:nvSpPr>
        <p:spPr/>
        <p:txBody>
          <a:bodyPr/>
          <a:lstStyle>
            <a:lvl1pPr>
              <a:defRPr>
                <a:solidFill>
                  <a:schemeClr val="tx1"/>
                </a:solidFill>
              </a:defRPr>
            </a:lvl1pPr>
          </a:lstStyle>
          <a:p>
            <a:endParaRPr lang="en-US"/>
          </a:p>
        </p:txBody>
      </p:sp>
      <p:sp>
        <p:nvSpPr>
          <p:cNvPr id="3" name="Subtitle 2"/>
          <p:cNvSpPr>
            <a:spLocks noGrp="1"/>
          </p:cNvSpPr>
          <p:nvPr>
            <p:ph type="subTitle" idx="1"/>
          </p:nvPr>
        </p:nvSpPr>
        <p:spPr>
          <a:xfrm>
            <a:off x="1828800" y="4953000"/>
            <a:ext cx="8534400" cy="1219200"/>
          </a:xfrm>
        </p:spPr>
        <p:txBody>
          <a:bodyP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914400" y="609601"/>
            <a:ext cx="10363200" cy="4267200"/>
          </a:xfrm>
        </p:spPr>
        <p:txBody>
          <a:bodyPr anchor="b">
            <a:noAutofit/>
          </a:bodyPr>
          <a:lstStyle>
            <a:lvl1pPr>
              <a:lnSpc>
                <a:spcPct val="100000"/>
              </a:lnSpc>
              <a:defRPr sz="6600"/>
            </a:lvl1pPr>
          </a:lstStyle>
          <a:p>
            <a:r>
              <a:rPr lang="en-US" smtClean="0"/>
              <a:t>Click to edit Master title style</a:t>
            </a:r>
            <a:endParaRPr lang="en-US" dirty="0"/>
          </a:p>
        </p:txBody>
      </p:sp>
    </p:spTree>
    <p:extLst>
      <p:ext uri="{BB962C8B-B14F-4D97-AF65-F5344CB8AC3E}">
        <p14:creationId xmlns:p14="http://schemas.microsoft.com/office/powerpoint/2010/main" val="279482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9BF3EA-1A78-4F07-BDC0-C8A1BD461199}"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4172995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effectLst/>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9BF3EA-1A78-4F07-BDC0-C8A1BD461199}"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711999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buFont typeface="Arial" pitchFamily="34" charset="0"/>
              <a:buChar char="•"/>
              <a:defRPr>
                <a:solidFill>
                  <a:schemeClr val="tx1"/>
                </a:solidFill>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349BF3EA-1A78-4F07-BDC0-C8A1BD461199}"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381064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371601"/>
            <a:ext cx="103632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latin typeface="+mj-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963084" y="4068764"/>
            <a:ext cx="10363200" cy="1131887"/>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49BF3EA-1A78-4F07-BDC0-C8A1BD461199}"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7" name="Oval 6"/>
          <p:cNvSpPr/>
          <p:nvPr/>
        </p:nvSpPr>
        <p:spPr>
          <a:xfrm>
            <a:off x="5994400"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Oval 7"/>
          <p:cNvSpPr/>
          <p:nvPr/>
        </p:nvSpPr>
        <p:spPr>
          <a:xfrm>
            <a:off x="6261100"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Oval 8"/>
          <p:cNvSpPr/>
          <p:nvPr/>
        </p:nvSpPr>
        <p:spPr>
          <a:xfrm>
            <a:off x="5728971"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15689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349BF3EA-1A78-4F07-BDC0-C8A1BD461199}"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
        <p:nvSpPr>
          <p:cNvPr id="9" name="Content Placeholder 8"/>
          <p:cNvSpPr>
            <a:spLocks noGrp="1"/>
          </p:cNvSpPr>
          <p:nvPr>
            <p:ph sz="quarter" idx="13"/>
          </p:nvPr>
        </p:nvSpPr>
        <p:spPr>
          <a:xfrm>
            <a:off x="487680" y="1600200"/>
            <a:ext cx="5388864" cy="452628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33336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5386917" cy="609600"/>
          </a:xfrm>
        </p:spPr>
        <p:txBody>
          <a:bodyPr anchor="b">
            <a:noAutofit/>
          </a:bodyPr>
          <a:lstStyle>
            <a:lvl1pPr marL="0" indent="0" algn="ctr">
              <a:buNone/>
              <a:defRPr sz="2400" b="0">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5" name="Text Placeholder 4"/>
          <p:cNvSpPr>
            <a:spLocks noGrp="1"/>
          </p:cNvSpPr>
          <p:nvPr>
            <p:ph type="body" sz="quarter" idx="3"/>
          </p:nvPr>
        </p:nvSpPr>
        <p:spPr>
          <a:xfrm>
            <a:off x="6197601" y="1600200"/>
            <a:ext cx="5389033" cy="609600"/>
          </a:xfrm>
        </p:spPr>
        <p:txBody>
          <a:bodyPr anchor="b">
            <a:noAutofit/>
          </a:bodyPr>
          <a:lstStyle>
            <a:lvl1pPr marL="0" indent="0" algn="ctr">
              <a:buNone/>
              <a:defRPr sz="2400" b="0">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7" name="Date Placeholder 6"/>
          <p:cNvSpPr>
            <a:spLocks noGrp="1"/>
          </p:cNvSpPr>
          <p:nvPr>
            <p:ph type="dt" sz="half" idx="10"/>
          </p:nvPr>
        </p:nvSpPr>
        <p:spPr/>
        <p:txBody>
          <a:bodyPr/>
          <a:lstStyle/>
          <a:p>
            <a:fld id="{349BF3EA-1A78-4F07-BDC0-C8A1BD461199}" type="datetimeFigureOut">
              <a:rPr lang="en-US" smtClean="0"/>
              <a:t>4/6/2017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
        <p:nvSpPr>
          <p:cNvPr id="11" name="Content Placeholder 10"/>
          <p:cNvSpPr>
            <a:spLocks noGrp="1"/>
          </p:cNvSpPr>
          <p:nvPr>
            <p:ph sz="quarter" idx="13"/>
          </p:nvPr>
        </p:nvSpPr>
        <p:spPr>
          <a:xfrm>
            <a:off x="609600" y="2212848"/>
            <a:ext cx="5388864" cy="391363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6230112" y="2212849"/>
            <a:ext cx="5388864" cy="3913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4459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9625"/>
            <a:ext cx="10972800" cy="1600200"/>
          </a:xfrm>
        </p:spPr>
        <p:txBody>
          <a:bodyPr/>
          <a:lstStyle>
            <a:lvl1pPr>
              <a:defRPr>
                <a:effectLst/>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49BF3EA-1A78-4F07-BDC0-C8A1BD461199}" type="datetimeFigureOut">
              <a:rPr lang="en-US" smtClean="0"/>
              <a:t>4/6/2017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067989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9BF3EA-1A78-4F07-BDC0-C8A1BD461199}" type="datetimeFigureOut">
              <a:rPr lang="en-US" smtClean="0"/>
              <a:t>4/6/2017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546002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76117" y="266700"/>
            <a:ext cx="4011084" cy="2095500"/>
          </a:xfrm>
        </p:spPr>
        <p:txBody>
          <a:bodyPr anchor="b"/>
          <a:lstStyle>
            <a:lvl1pPr algn="ctr">
              <a:lnSpc>
                <a:spcPct val="100000"/>
              </a:lnSpc>
              <a:defRPr sz="2800" b="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958850" y="273051"/>
            <a:ext cx="66611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876117" y="2438401"/>
            <a:ext cx="4011084"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49BF3EA-1A78-4F07-BDC0-C8A1BD461199}"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07785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9435" y="228600"/>
            <a:ext cx="7615765" cy="895350"/>
          </a:xfrm>
        </p:spPr>
        <p:txBody>
          <a:bodyPr anchor="b"/>
          <a:lstStyle>
            <a:lvl1pPr algn="ctr">
              <a:lnSpc>
                <a:spcPct val="100000"/>
              </a:lnSpc>
              <a:defRPr sz="2800" b="0">
                <a:effectLs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2010835" y="1143000"/>
            <a:ext cx="8072965"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239435" y="5810250"/>
            <a:ext cx="7615765"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49BF3EA-1A78-4F07-BDC0-C8A1BD461199}"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655479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2">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484463" y="6356351"/>
            <a:ext cx="2781300" cy="365125"/>
          </a:xfrm>
          <a:prstGeom prst="rect">
            <a:avLst/>
          </a:prstGeom>
        </p:spPr>
        <p:txBody>
          <a:bodyPr vert="horz" lIns="91440" tIns="45720" rIns="45720" bIns="45720" rtlCol="0" anchor="ctr"/>
          <a:lstStyle>
            <a:lvl1pPr algn="r">
              <a:defRPr sz="1200">
                <a:solidFill>
                  <a:schemeClr val="tx1"/>
                </a:solidFill>
                <a:latin typeface="Century Gothic" pitchFamily="34" charset="0"/>
              </a:defRPr>
            </a:lvl1pPr>
          </a:lstStyle>
          <a:p>
            <a:fld id="{349BF3EA-1A78-4F07-BDC0-C8A1BD461199}" type="datetimeFigureOut">
              <a:rPr lang="en-US" smtClean="0"/>
              <a:pPr/>
              <a:t>4/6/2017</a:t>
            </a:fld>
            <a:endParaRPr lang="en-US"/>
          </a:p>
        </p:txBody>
      </p:sp>
      <p:sp>
        <p:nvSpPr>
          <p:cNvPr id="5" name="Footer Placeholder 4"/>
          <p:cNvSpPr>
            <a:spLocks noGrp="1"/>
          </p:cNvSpPr>
          <p:nvPr>
            <p:ph type="ftr" sz="quarter" idx="3"/>
          </p:nvPr>
        </p:nvSpPr>
        <p:spPr>
          <a:xfrm>
            <a:off x="878887" y="6356351"/>
            <a:ext cx="3797300" cy="365125"/>
          </a:xfrm>
          <a:prstGeom prst="rect">
            <a:avLst/>
          </a:prstGeom>
        </p:spPr>
        <p:txBody>
          <a:bodyPr vert="horz" lIns="45720" tIns="45720" rIns="91440" bIns="45720" rtlCol="0" anchor="ctr"/>
          <a:lstStyle>
            <a:lvl1pPr algn="l">
              <a:defRPr sz="1200">
                <a:solidFill>
                  <a:schemeClr val="tx1"/>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11391038" y="6356351"/>
            <a:ext cx="749300" cy="365125"/>
          </a:xfrm>
          <a:prstGeom prst="rect">
            <a:avLst/>
          </a:prstGeom>
        </p:spPr>
        <p:txBody>
          <a:bodyPr vert="horz" lIns="27432" tIns="45720" rIns="45720" bIns="45720" rtlCol="0" anchor="ctr"/>
          <a:lstStyle>
            <a:lvl1pPr algn="l">
              <a:defRPr sz="1200">
                <a:solidFill>
                  <a:schemeClr val="tx1"/>
                </a:solidFill>
                <a:latin typeface="Century Gothic" pitchFamily="34" charset="0"/>
              </a:defRPr>
            </a:lvl1pPr>
          </a:lstStyle>
          <a:p>
            <a:fld id="{401CF334-2D5C-4859-84A6-CA7E6E43FAEB}" type="slidenum">
              <a:rPr lang="en-US" smtClean="0"/>
              <a:pPr/>
              <a:t>‹#›</a:t>
            </a:fld>
            <a:endParaRPr lang="en-US"/>
          </a:p>
        </p:txBody>
      </p:sp>
      <p:sp>
        <p:nvSpPr>
          <p:cNvPr id="7" name="Oval 6"/>
          <p:cNvSpPr/>
          <p:nvPr/>
        </p:nvSpPr>
        <p:spPr>
          <a:xfrm>
            <a:off x="11277014"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tx1">
                  <a:lumMod val="65000"/>
                  <a:lumOff val="35000"/>
                </a:schemeClr>
              </a:solidFill>
              <a:latin typeface="+mn-lt"/>
              <a:ea typeface="+mn-ea"/>
              <a:cs typeface="+mn-cs"/>
            </a:endParaRPr>
          </a:p>
        </p:txBody>
      </p:sp>
      <p:sp>
        <p:nvSpPr>
          <p:cNvPr id="8" name="Oval 7"/>
          <p:cNvSpPr/>
          <p:nvPr/>
        </p:nvSpPr>
        <p:spPr>
          <a:xfrm>
            <a:off x="758826"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lumMod val="65000"/>
                  <a:lumOff val="35000"/>
                </a:schemeClr>
              </a:solidFill>
            </a:endParaRP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Placeholder 1"/>
          <p:cNvSpPr>
            <a:spLocks noGrp="1"/>
          </p:cNvSpPr>
          <p:nvPr>
            <p:ph type="title"/>
          </p:nvPr>
        </p:nvSpPr>
        <p:spPr>
          <a:xfrm>
            <a:off x="609600" y="0"/>
            <a:ext cx="109728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Tree>
    <p:extLst>
      <p:ext uri="{BB962C8B-B14F-4D97-AF65-F5344CB8AC3E}">
        <p14:creationId xmlns:p14="http://schemas.microsoft.com/office/powerpoint/2010/main" val="30122519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914400" rtl="0" eaLnBrk="1" latinLnBrk="0" hangingPunct="1">
        <a:lnSpc>
          <a:spcPts val="4800"/>
        </a:lnSpc>
        <a:spcBef>
          <a:spcPct val="0"/>
        </a:spcBef>
        <a:buNone/>
        <a:defRPr sz="4800" kern="1200">
          <a:solidFill>
            <a:schemeClr val="tx2"/>
          </a:solidFill>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1828800" y="2895600"/>
            <a:ext cx="8534400" cy="3276600"/>
          </a:xfrm>
        </p:spPr>
        <p:txBody>
          <a:bodyPr>
            <a:normAutofit/>
          </a:bodyPr>
          <a:lstStyle/>
          <a:p>
            <a:r>
              <a:rPr lang="en-US" dirty="0" smtClean="0">
                <a:latin typeface="Times New Roman" panose="02020603050405020304" pitchFamily="18" charset="0"/>
                <a:cs typeface="Times New Roman" panose="02020603050405020304" pitchFamily="18" charset="0"/>
              </a:rPr>
              <a:t>Madelyn Powell</a:t>
            </a:r>
          </a:p>
          <a:p>
            <a:r>
              <a:rPr lang="en-US" dirty="0" smtClean="0">
                <a:latin typeface="Times New Roman" panose="02020603050405020304" pitchFamily="18" charset="0"/>
                <a:cs typeface="Times New Roman" panose="02020603050405020304" pitchFamily="18" charset="0"/>
              </a:rPr>
              <a:t>Mentor: Dr. Mark Sinclair</a:t>
            </a:r>
          </a:p>
          <a:p>
            <a:r>
              <a:rPr lang="en-US" dirty="0" smtClean="0">
                <a:latin typeface="Times New Roman" panose="02020603050405020304" pitchFamily="18" charset="0"/>
                <a:cs typeface="Times New Roman" panose="02020603050405020304" pitchFamily="18" charset="0"/>
              </a:rPr>
              <a:t>Embry Riddle Aeronautical University</a:t>
            </a:r>
          </a:p>
          <a:p>
            <a:r>
              <a:rPr lang="en-US" b="1" cap="all" dirty="0">
                <a:latin typeface="Times New Roman" panose="02020603050405020304" pitchFamily="18" charset="0"/>
                <a:cs typeface="Times New Roman" panose="02020603050405020304" pitchFamily="18" charset="0"/>
              </a:rPr>
              <a:t>26</a:t>
            </a:r>
            <a:r>
              <a:rPr lang="en-US" b="1" cap="all" baseline="30000" dirty="0">
                <a:latin typeface="Times New Roman" panose="02020603050405020304" pitchFamily="18" charset="0"/>
                <a:cs typeface="Times New Roman" panose="02020603050405020304" pitchFamily="18" charset="0"/>
              </a:rPr>
              <a:t>TH</a:t>
            </a:r>
            <a:r>
              <a:rPr lang="en-US" b="1" cap="all" dirty="0">
                <a:latin typeface="Times New Roman" panose="02020603050405020304" pitchFamily="18" charset="0"/>
                <a:cs typeface="Times New Roman" panose="02020603050405020304" pitchFamily="18" charset="0"/>
              </a:rPr>
              <a:t> </a:t>
            </a:r>
            <a:r>
              <a:rPr lang="en-US" b="1" cap="all" dirty="0" err="1">
                <a:latin typeface="Times New Roman" panose="02020603050405020304" pitchFamily="18" charset="0"/>
                <a:cs typeface="Times New Roman" panose="02020603050405020304" pitchFamily="18" charset="0"/>
              </a:rPr>
              <a:t>aNNUAL</a:t>
            </a:r>
            <a:r>
              <a:rPr lang="en-US" b="1" cap="all" dirty="0">
                <a:latin typeface="Times New Roman" panose="02020603050405020304" pitchFamily="18" charset="0"/>
                <a:cs typeface="Times New Roman" panose="02020603050405020304" pitchFamily="18" charset="0"/>
              </a:rPr>
              <a:t> </a:t>
            </a:r>
            <a:r>
              <a:rPr lang="en-US" b="1" cap="all" dirty="0" err="1">
                <a:latin typeface="Times New Roman" panose="02020603050405020304" pitchFamily="18" charset="0"/>
                <a:cs typeface="Times New Roman" panose="02020603050405020304" pitchFamily="18" charset="0"/>
              </a:rPr>
              <a:t>aRIZONA</a:t>
            </a:r>
            <a:r>
              <a:rPr lang="en-US" b="1" cap="all" dirty="0">
                <a:latin typeface="Times New Roman" panose="02020603050405020304" pitchFamily="18" charset="0"/>
                <a:cs typeface="Times New Roman" panose="02020603050405020304" pitchFamily="18" charset="0"/>
              </a:rPr>
              <a:t>/</a:t>
            </a:r>
            <a:r>
              <a:rPr lang="en-US" b="1" cap="all" dirty="0" err="1">
                <a:latin typeface="Times New Roman" panose="02020603050405020304" pitchFamily="18" charset="0"/>
                <a:cs typeface="Times New Roman" panose="02020603050405020304" pitchFamily="18" charset="0"/>
              </a:rPr>
              <a:t>nasa</a:t>
            </a:r>
            <a:r>
              <a:rPr lang="en-US" b="1" cap="all" dirty="0">
                <a:latin typeface="Times New Roman" panose="02020603050405020304" pitchFamily="18" charset="0"/>
                <a:cs typeface="Times New Roman" panose="02020603050405020304" pitchFamily="18" charset="0"/>
              </a:rPr>
              <a:t> </a:t>
            </a:r>
            <a:r>
              <a:rPr lang="en-US" b="1" cap="all" dirty="0" err="1">
                <a:latin typeface="Times New Roman" panose="02020603050405020304" pitchFamily="18" charset="0"/>
                <a:cs typeface="Times New Roman" panose="02020603050405020304" pitchFamily="18" charset="0"/>
              </a:rPr>
              <a:t>sPACE</a:t>
            </a:r>
            <a:r>
              <a:rPr lang="en-US" b="1" cap="all" dirty="0">
                <a:latin typeface="Times New Roman" panose="02020603050405020304" pitchFamily="18" charset="0"/>
                <a:cs typeface="Times New Roman" panose="02020603050405020304" pitchFamily="18" charset="0"/>
              </a:rPr>
              <a:t> </a:t>
            </a:r>
            <a:r>
              <a:rPr lang="en-US" b="1" cap="all" dirty="0" err="1">
                <a:latin typeface="Times New Roman" panose="02020603050405020304" pitchFamily="18" charset="0"/>
                <a:cs typeface="Times New Roman" panose="02020603050405020304" pitchFamily="18" charset="0"/>
              </a:rPr>
              <a:t>gRANT</a:t>
            </a:r>
            <a:r>
              <a:rPr lang="en-US" b="1" cap="all" dirty="0">
                <a:latin typeface="Times New Roman" panose="02020603050405020304" pitchFamily="18" charset="0"/>
                <a:cs typeface="Times New Roman" panose="02020603050405020304" pitchFamily="18" charset="0"/>
              </a:rPr>
              <a:t> </a:t>
            </a:r>
            <a:r>
              <a:rPr lang="en-US" b="1" cap="all" dirty="0" err="1">
                <a:latin typeface="Times New Roman" panose="02020603050405020304" pitchFamily="18" charset="0"/>
                <a:cs typeface="Times New Roman" panose="02020603050405020304" pitchFamily="18" charset="0"/>
              </a:rPr>
              <a:t>uNDERGRADUATE</a:t>
            </a:r>
            <a:r>
              <a:rPr lang="en-US" b="1" cap="all" dirty="0">
                <a:latin typeface="Times New Roman" panose="02020603050405020304" pitchFamily="18" charset="0"/>
                <a:cs typeface="Times New Roman" panose="02020603050405020304" pitchFamily="18" charset="0"/>
              </a:rPr>
              <a:t> </a:t>
            </a:r>
            <a:r>
              <a:rPr lang="en-US" b="1" cap="all" dirty="0" err="1">
                <a:latin typeface="Times New Roman" panose="02020603050405020304" pitchFamily="18" charset="0"/>
                <a:cs typeface="Times New Roman" panose="02020603050405020304" pitchFamily="18" charset="0"/>
              </a:rPr>
              <a:t>rESEARCH</a:t>
            </a:r>
            <a:r>
              <a:rPr lang="en-US" b="1" cap="all" dirty="0">
                <a:latin typeface="Times New Roman" panose="02020603050405020304" pitchFamily="18" charset="0"/>
                <a:cs typeface="Times New Roman" panose="02020603050405020304" pitchFamily="18" charset="0"/>
              </a:rPr>
              <a:t> </a:t>
            </a:r>
            <a:r>
              <a:rPr lang="en-US" b="1" cap="all" dirty="0" err="1">
                <a:latin typeface="Times New Roman" panose="02020603050405020304" pitchFamily="18" charset="0"/>
                <a:cs typeface="Times New Roman" panose="02020603050405020304" pitchFamily="18" charset="0"/>
              </a:rPr>
              <a:t>sYMPOSIUM</a:t>
            </a:r>
            <a:r>
              <a:rPr lang="en-US" b="1" cap="all" dirty="0">
                <a:latin typeface="Times New Roman" panose="02020603050405020304" pitchFamily="18" charset="0"/>
                <a:cs typeface="Times New Roman" panose="02020603050405020304" pitchFamily="18" charset="0"/>
              </a:rPr>
              <a:t/>
            </a:r>
            <a:br>
              <a:rPr lang="en-US" b="1" cap="all" dirty="0">
                <a:latin typeface="Times New Roman" panose="02020603050405020304" pitchFamily="18" charset="0"/>
                <a:cs typeface="Times New Roman" panose="02020603050405020304" pitchFamily="18" charset="0"/>
              </a:rPr>
            </a:br>
            <a:r>
              <a:rPr lang="en-US" cap="all" dirty="0">
                <a:latin typeface="Times New Roman" panose="02020603050405020304" pitchFamily="18" charset="0"/>
                <a:cs typeface="Times New Roman" panose="02020603050405020304" pitchFamily="18" charset="0"/>
              </a:rPr>
              <a:t>April 21-22, 2017</a:t>
            </a:r>
            <a:br>
              <a:rPr lang="en-US" cap="all" dirty="0">
                <a:latin typeface="Times New Roman" panose="02020603050405020304" pitchFamily="18" charset="0"/>
                <a:cs typeface="Times New Roman" panose="02020603050405020304" pitchFamily="18" charset="0"/>
              </a:rPr>
            </a:br>
            <a:r>
              <a:rPr lang="en-US" cap="all" dirty="0">
                <a:latin typeface="Times New Roman" panose="02020603050405020304" pitchFamily="18" charset="0"/>
                <a:cs typeface="Times New Roman" panose="02020603050405020304" pitchFamily="18" charset="0"/>
              </a:rPr>
              <a:t>Sheraton phoenix airport hotel</a:t>
            </a:r>
            <a:br>
              <a:rPr lang="en-US" cap="all" dirty="0">
                <a:latin typeface="Times New Roman" panose="02020603050405020304" pitchFamily="18" charset="0"/>
                <a:cs typeface="Times New Roman" panose="02020603050405020304" pitchFamily="18" charset="0"/>
              </a:rPr>
            </a:br>
            <a:r>
              <a:rPr lang="en-US" cap="all" dirty="0">
                <a:latin typeface="Times New Roman" panose="02020603050405020304" pitchFamily="18" charset="0"/>
                <a:cs typeface="Times New Roman" panose="02020603050405020304" pitchFamily="18" charset="0"/>
              </a:rPr>
              <a:t>Tempe, AZ</a:t>
            </a:r>
            <a:endParaRPr lang="en-US" dirty="0">
              <a:latin typeface="Times New Roman" panose="02020603050405020304" pitchFamily="18" charset="0"/>
              <a:cs typeface="Times New Roman" panose="02020603050405020304" pitchFamily="18" charset="0"/>
            </a:endParaRPr>
          </a:p>
          <a:p>
            <a:endParaRPr lang="en-US" dirty="0"/>
          </a:p>
        </p:txBody>
      </p:sp>
      <p:sp>
        <p:nvSpPr>
          <p:cNvPr id="2" name="Title 1"/>
          <p:cNvSpPr>
            <a:spLocks noGrp="1"/>
          </p:cNvSpPr>
          <p:nvPr>
            <p:ph type="ctrTitle"/>
          </p:nvPr>
        </p:nvSpPr>
        <p:spPr>
          <a:xfrm>
            <a:off x="914400" y="609601"/>
            <a:ext cx="10363200" cy="2100942"/>
          </a:xfrm>
        </p:spPr>
        <p:txBody>
          <a:bodyPr/>
          <a:lstStyle/>
          <a:p>
            <a:r>
              <a:rPr lang="en-US" dirty="0" smtClean="0"/>
              <a:t>Variability of the North American Monsoon </a:t>
            </a:r>
            <a:endParaRPr lang="en-US" dirty="0"/>
          </a:p>
        </p:txBody>
      </p:sp>
      <p:pic>
        <p:nvPicPr>
          <p:cNvPr id="1026" name="Picture 2" descr="NASA Insignia Col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40094"/>
            <a:ext cx="1828800" cy="151790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Image result for erau logo"/>
          <p:cNvPicPr/>
          <p:nvPr/>
        </p:nvPicPr>
        <p:blipFill>
          <a:blip r:embed="rId3">
            <a:extLst>
              <a:ext uri="{28A0092B-C50C-407E-A947-70E740481C1C}">
                <a14:useLocalDpi xmlns:a14="http://schemas.microsoft.com/office/drawing/2010/main" val="0"/>
              </a:ext>
            </a:extLst>
          </a:blip>
          <a:srcRect/>
          <a:stretch>
            <a:fillRect/>
          </a:stretch>
        </p:blipFill>
        <p:spPr bwMode="auto">
          <a:xfrm>
            <a:off x="9971314" y="5340094"/>
            <a:ext cx="1981200" cy="1419935"/>
          </a:xfrm>
          <a:prstGeom prst="rect">
            <a:avLst/>
          </a:prstGeom>
          <a:noFill/>
          <a:ln>
            <a:noFill/>
          </a:ln>
        </p:spPr>
      </p:pic>
    </p:spTree>
    <p:extLst>
      <p:ext uri="{BB962C8B-B14F-4D97-AF65-F5344CB8AC3E}">
        <p14:creationId xmlns:p14="http://schemas.microsoft.com/office/powerpoint/2010/main" val="1096358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19617"/>
          </a:xfrm>
        </p:spPr>
        <p:txBody>
          <a:bodyPr/>
          <a:lstStyle/>
          <a:p>
            <a:r>
              <a:rPr lang="en-US" sz="4000" dirty="0" smtClean="0"/>
              <a:t>El Nino Southern Oscillation (ENSO) </a:t>
            </a:r>
            <a:r>
              <a:rPr lang="en-US" sz="4000" dirty="0"/>
              <a:t>&amp;</a:t>
            </a:r>
            <a:r>
              <a:rPr lang="en-US" sz="4000" dirty="0" smtClean="0"/>
              <a:t> the NAM</a:t>
            </a:r>
            <a:endParaRPr lang="en-US" sz="4000" dirty="0"/>
          </a:p>
        </p:txBody>
      </p:sp>
      <p:sp>
        <p:nvSpPr>
          <p:cNvPr id="3" name="Content Placeholder 2"/>
          <p:cNvSpPr>
            <a:spLocks noGrp="1"/>
          </p:cNvSpPr>
          <p:nvPr>
            <p:ph idx="1"/>
          </p:nvPr>
        </p:nvSpPr>
        <p:spPr>
          <a:xfrm>
            <a:off x="232613" y="1377532"/>
            <a:ext cx="6006300" cy="4525963"/>
          </a:xfrm>
        </p:spPr>
        <p:txBody>
          <a:bodyPr/>
          <a:lstStyle/>
          <a:p>
            <a:r>
              <a:rPr lang="en-US" dirty="0" smtClean="0"/>
              <a:t>The connection between ENSO and the NAM is not well established. </a:t>
            </a:r>
          </a:p>
          <a:p>
            <a:r>
              <a:rPr lang="en-US" dirty="0" smtClean="0"/>
              <a:t>The Multivariate ENSO Index (MEI) is used to define ENSO</a:t>
            </a:r>
          </a:p>
          <a:p>
            <a:pPr lvl="2"/>
            <a:r>
              <a:rPr lang="en-US" sz="2000" dirty="0" smtClean="0"/>
              <a:t>Positive means El Nino, negative La Nina</a:t>
            </a:r>
          </a:p>
          <a:p>
            <a:r>
              <a:rPr lang="en-US" dirty="0" smtClean="0"/>
              <a:t>For most of the time, El Nino results in a wetter conditions</a:t>
            </a:r>
          </a:p>
          <a:p>
            <a:r>
              <a:rPr lang="en-US" dirty="0" smtClean="0"/>
              <a:t>However in </a:t>
            </a:r>
            <a:r>
              <a:rPr lang="en-US" dirty="0"/>
              <a:t>July, </a:t>
            </a:r>
            <a:r>
              <a:rPr lang="en-US" dirty="0" smtClean="0"/>
              <a:t>El Nino is </a:t>
            </a:r>
            <a:r>
              <a:rPr lang="en-US" dirty="0"/>
              <a:t>associated </a:t>
            </a:r>
            <a:r>
              <a:rPr lang="en-US" dirty="0" smtClean="0"/>
              <a:t>with </a:t>
            </a:r>
            <a:r>
              <a:rPr lang="en-US" u="sng" dirty="0" smtClean="0"/>
              <a:t>decreased</a:t>
            </a:r>
            <a:r>
              <a:rPr lang="en-US" dirty="0" smtClean="0"/>
              <a:t> </a:t>
            </a:r>
            <a:r>
              <a:rPr lang="en-US" dirty="0" smtClean="0"/>
              <a:t>precipitation, </a:t>
            </a:r>
            <a:r>
              <a:rPr lang="en-US" dirty="0" smtClean="0"/>
              <a:t>which may delay the onset of </a:t>
            </a:r>
            <a:r>
              <a:rPr lang="en-US" dirty="0" smtClean="0"/>
              <a:t>rainfall </a:t>
            </a:r>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3841" t="3709" r="10682"/>
          <a:stretch/>
        </p:blipFill>
        <p:spPr>
          <a:xfrm>
            <a:off x="6384758" y="1459258"/>
            <a:ext cx="5678906" cy="5212141"/>
          </a:xfrm>
          <a:prstGeom prst="rect">
            <a:avLst/>
          </a:prstGeom>
        </p:spPr>
      </p:pic>
      <p:pic>
        <p:nvPicPr>
          <p:cNvPr id="5" name="Picture 2" descr="NASA Insignia Col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169" y="5903495"/>
            <a:ext cx="1150005" cy="95450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595203" y="2456248"/>
            <a:ext cx="3642292" cy="923330"/>
          </a:xfrm>
          <a:prstGeom prst="rect">
            <a:avLst/>
          </a:prstGeom>
          <a:noFill/>
        </p:spPr>
        <p:txBody>
          <a:bodyPr wrap="square" rtlCol="0">
            <a:spAutoFit/>
          </a:bodyPr>
          <a:lstStyle/>
          <a:p>
            <a:r>
              <a:rPr lang="en-US" dirty="0" smtClean="0">
                <a:solidFill>
                  <a:srgbClr val="FF0000"/>
                </a:solidFill>
              </a:rPr>
              <a:t>Red</a:t>
            </a:r>
            <a:r>
              <a:rPr lang="en-US" dirty="0" smtClean="0"/>
              <a:t> (</a:t>
            </a:r>
            <a:r>
              <a:rPr lang="en-US" dirty="0" smtClean="0">
                <a:solidFill>
                  <a:srgbClr val="0070C0"/>
                </a:solidFill>
              </a:rPr>
              <a:t>blue</a:t>
            </a:r>
            <a:r>
              <a:rPr lang="en-US" dirty="0" smtClean="0"/>
              <a:t>) means positive (negative) correlation between the MEI and AZ precipitation</a:t>
            </a:r>
            <a:endParaRPr lang="en-US" dirty="0"/>
          </a:p>
        </p:txBody>
      </p:sp>
      <p:sp>
        <p:nvSpPr>
          <p:cNvPr id="7" name="TextBox 6"/>
          <p:cNvSpPr txBox="1"/>
          <p:nvPr/>
        </p:nvSpPr>
        <p:spPr>
          <a:xfrm>
            <a:off x="7210926" y="1677400"/>
            <a:ext cx="4026569" cy="646331"/>
          </a:xfrm>
          <a:prstGeom prst="rect">
            <a:avLst/>
          </a:prstGeom>
          <a:noFill/>
        </p:spPr>
        <p:txBody>
          <a:bodyPr wrap="square" rtlCol="0">
            <a:spAutoFit/>
          </a:bodyPr>
          <a:lstStyle/>
          <a:p>
            <a:pPr algn="ctr"/>
            <a:r>
              <a:rPr lang="en-US" dirty="0" smtClean="0"/>
              <a:t>Correlation between the MEI and Arizona precipitation</a:t>
            </a:r>
            <a:endParaRPr lang="en-US" dirty="0"/>
          </a:p>
        </p:txBody>
      </p:sp>
      <p:sp>
        <p:nvSpPr>
          <p:cNvPr id="11" name="Content Placeholder 2"/>
          <p:cNvSpPr txBox="1">
            <a:spLocks/>
          </p:cNvSpPr>
          <p:nvPr/>
        </p:nvSpPr>
        <p:spPr>
          <a:xfrm>
            <a:off x="639171" y="5385942"/>
            <a:ext cx="4722931" cy="12854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lvl="1"/>
            <a:r>
              <a:rPr lang="en-US" sz="2000" dirty="0" smtClean="0"/>
              <a:t>La Nina favors a wet and early arrival to the NAM in July. </a:t>
            </a:r>
            <a:endParaRPr lang="en-US" sz="2000" dirty="0"/>
          </a:p>
        </p:txBody>
      </p:sp>
    </p:spTree>
    <p:extLst>
      <p:ext uri="{BB962C8B-B14F-4D97-AF65-F5344CB8AC3E}">
        <p14:creationId xmlns:p14="http://schemas.microsoft.com/office/powerpoint/2010/main" val="2493007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53605"/>
            <a:ext cx="10972800" cy="1600200"/>
          </a:xfrm>
        </p:spPr>
        <p:txBody>
          <a:bodyPr/>
          <a:lstStyle/>
          <a:p>
            <a:r>
              <a:rPr lang="en-US" dirty="0" smtClean="0"/>
              <a:t>ENSO and </a:t>
            </a:r>
            <a:r>
              <a:rPr lang="en-US" dirty="0"/>
              <a:t>W</a:t>
            </a:r>
            <a:r>
              <a:rPr lang="en-US" dirty="0" smtClean="0"/>
              <a:t>inter Precipitation</a:t>
            </a:r>
            <a:endParaRPr lang="en-US" dirty="0"/>
          </a:p>
        </p:txBody>
      </p:sp>
      <p:sp>
        <p:nvSpPr>
          <p:cNvPr id="3" name="Content Placeholder 2"/>
          <p:cNvSpPr>
            <a:spLocks noGrp="1"/>
          </p:cNvSpPr>
          <p:nvPr>
            <p:ph idx="1"/>
          </p:nvPr>
        </p:nvSpPr>
        <p:spPr>
          <a:xfrm>
            <a:off x="261257" y="1304925"/>
            <a:ext cx="3268006" cy="4525963"/>
          </a:xfrm>
        </p:spPr>
        <p:txBody>
          <a:bodyPr>
            <a:normAutofit/>
          </a:bodyPr>
          <a:lstStyle/>
          <a:p>
            <a:r>
              <a:rPr lang="en-US" dirty="0" smtClean="0"/>
              <a:t>ENSO is strongly correlated with winter precipitation during the winter months. </a:t>
            </a:r>
          </a:p>
          <a:p>
            <a:r>
              <a:rPr lang="en-US" dirty="0" smtClean="0"/>
              <a:t>El Nino </a:t>
            </a:r>
            <a:r>
              <a:rPr lang="en-US" dirty="0" smtClean="0"/>
              <a:t>(La Nina) favors </a:t>
            </a:r>
            <a:r>
              <a:rPr lang="en-US" dirty="0" smtClean="0"/>
              <a:t>enhanced </a:t>
            </a:r>
            <a:r>
              <a:rPr lang="en-US" dirty="0" smtClean="0"/>
              <a:t>(reduced) precipitation </a:t>
            </a:r>
            <a:r>
              <a:rPr lang="en-US" dirty="0" smtClean="0"/>
              <a:t>over the Southwest during winter.</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9500" y="1304925"/>
            <a:ext cx="8572500" cy="5553075"/>
          </a:xfrm>
          <a:prstGeom prst="rect">
            <a:avLst/>
          </a:prstGeom>
        </p:spPr>
      </p:pic>
      <p:pic>
        <p:nvPicPr>
          <p:cNvPr id="6" name="Picture 2" descr="NASA Insignia Col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12776"/>
            <a:ext cx="1259305" cy="104522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970421" y="5125453"/>
            <a:ext cx="2430379" cy="923330"/>
          </a:xfrm>
          <a:prstGeom prst="rect">
            <a:avLst/>
          </a:prstGeom>
          <a:noFill/>
        </p:spPr>
        <p:txBody>
          <a:bodyPr wrap="square" rtlCol="0">
            <a:spAutoFit/>
          </a:bodyPr>
          <a:lstStyle/>
          <a:p>
            <a:r>
              <a:rPr lang="en-US" dirty="0" smtClean="0"/>
              <a:t>Red means enhanced </a:t>
            </a:r>
            <a:r>
              <a:rPr lang="en-US" dirty="0" err="1" smtClean="0"/>
              <a:t>precip</a:t>
            </a:r>
            <a:r>
              <a:rPr lang="en-US" dirty="0" smtClean="0"/>
              <a:t> for El Nino, reduced for La Nina</a:t>
            </a:r>
            <a:endParaRPr lang="en-US" dirty="0"/>
          </a:p>
        </p:txBody>
      </p:sp>
    </p:spTree>
    <p:extLst>
      <p:ext uri="{BB962C8B-B14F-4D97-AF65-F5344CB8AC3E}">
        <p14:creationId xmlns:p14="http://schemas.microsoft.com/office/powerpoint/2010/main" val="61064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31835"/>
            <a:ext cx="10972800" cy="1600200"/>
          </a:xfrm>
        </p:spPr>
        <p:txBody>
          <a:bodyPr/>
          <a:lstStyle/>
          <a:p>
            <a:r>
              <a:rPr lang="en-US" dirty="0" smtClean="0"/>
              <a:t>ENSO and Summer Precipitation</a:t>
            </a:r>
            <a:endParaRPr lang="en-US" dirty="0"/>
          </a:p>
        </p:txBody>
      </p:sp>
      <p:sp>
        <p:nvSpPr>
          <p:cNvPr id="3" name="Content Placeholder 2"/>
          <p:cNvSpPr>
            <a:spLocks noGrp="1"/>
          </p:cNvSpPr>
          <p:nvPr>
            <p:ph idx="1"/>
          </p:nvPr>
        </p:nvSpPr>
        <p:spPr>
          <a:xfrm>
            <a:off x="76201" y="1066801"/>
            <a:ext cx="3543300" cy="4525963"/>
          </a:xfrm>
        </p:spPr>
        <p:txBody>
          <a:bodyPr/>
          <a:lstStyle/>
          <a:p>
            <a:r>
              <a:rPr lang="en-US" dirty="0" smtClean="0"/>
              <a:t>The correlation between the MEI and summer precipitation </a:t>
            </a:r>
            <a:r>
              <a:rPr lang="en-US" dirty="0" smtClean="0"/>
              <a:t>is </a:t>
            </a:r>
            <a:r>
              <a:rPr lang="en-US" dirty="0" smtClean="0"/>
              <a:t>negative (</a:t>
            </a:r>
            <a:r>
              <a:rPr lang="en-US" dirty="0" smtClean="0"/>
              <a:t>blue) over south/central Arizona.</a:t>
            </a:r>
          </a:p>
          <a:p>
            <a:r>
              <a:rPr lang="en-US" dirty="0" smtClean="0"/>
              <a:t>During El Nino (</a:t>
            </a:r>
            <a:r>
              <a:rPr lang="en-US" dirty="0" smtClean="0"/>
              <a:t>La </a:t>
            </a:r>
            <a:r>
              <a:rPr lang="en-US" dirty="0" smtClean="0"/>
              <a:t>Nina) </a:t>
            </a:r>
            <a:r>
              <a:rPr lang="en-US" dirty="0" smtClean="0"/>
              <a:t>much of </a:t>
            </a:r>
            <a:r>
              <a:rPr lang="en-US" dirty="0" smtClean="0"/>
              <a:t>Arizona</a:t>
            </a:r>
            <a:r>
              <a:rPr lang="en-US" dirty="0" smtClean="0"/>
              <a:t> </a:t>
            </a:r>
            <a:r>
              <a:rPr lang="en-US" dirty="0" smtClean="0"/>
              <a:t>receives </a:t>
            </a:r>
            <a:r>
              <a:rPr lang="en-US" dirty="0" smtClean="0"/>
              <a:t>less</a:t>
            </a:r>
            <a:r>
              <a:rPr lang="en-US" dirty="0" smtClean="0"/>
              <a:t> (</a:t>
            </a:r>
            <a:r>
              <a:rPr lang="en-US" dirty="0" smtClean="0"/>
              <a:t>more</a:t>
            </a:r>
            <a:r>
              <a:rPr lang="en-US" dirty="0" smtClean="0"/>
              <a:t>) precipitation than normal.</a:t>
            </a:r>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9500" y="1304925"/>
            <a:ext cx="8572500" cy="5553075"/>
          </a:xfrm>
          <a:prstGeom prst="rect">
            <a:avLst/>
          </a:prstGeom>
        </p:spPr>
      </p:pic>
      <p:pic>
        <p:nvPicPr>
          <p:cNvPr id="5" name="Picture 2" descr="NASA Insignia Col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40095"/>
            <a:ext cx="1828800" cy="1517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9977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943" y="-104274"/>
            <a:ext cx="10972800" cy="1007954"/>
          </a:xfrm>
        </p:spPr>
        <p:txBody>
          <a:bodyPr/>
          <a:lstStyle/>
          <a:p>
            <a:r>
              <a:rPr lang="en-US" dirty="0" smtClean="0"/>
              <a:t>Trends in summer precipitation</a:t>
            </a:r>
            <a:endParaRPr lang="en-US" dirty="0"/>
          </a:p>
        </p:txBody>
      </p:sp>
      <p:pic>
        <p:nvPicPr>
          <p:cNvPr id="8" name="Picture 2" descr="NASA Insignia Col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12776"/>
            <a:ext cx="1259305" cy="1045224"/>
          </a:xfrm>
          <a:prstGeom prst="rect">
            <a:avLst/>
          </a:prstGeom>
          <a:noFill/>
          <a:extLst>
            <a:ext uri="{909E8E84-426E-40DD-AFC4-6F175D3DCCD1}">
              <a14:hiddenFill xmlns:a14="http://schemas.microsoft.com/office/drawing/2010/main">
                <a:solidFill>
                  <a:srgbClr val="FFFFFF"/>
                </a:solidFill>
              </a14:hiddenFill>
            </a:ext>
          </a:extLst>
        </p:spPr>
      </p:pic>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84863" y="1002632"/>
            <a:ext cx="8707137" cy="5855368"/>
          </a:xfrm>
        </p:spPr>
      </p:pic>
      <p:sp>
        <p:nvSpPr>
          <p:cNvPr id="3" name="TextBox 2"/>
          <p:cNvSpPr txBox="1"/>
          <p:nvPr/>
        </p:nvSpPr>
        <p:spPr>
          <a:xfrm>
            <a:off x="112295" y="1082842"/>
            <a:ext cx="3224463"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The </a:t>
            </a:r>
            <a:r>
              <a:rPr lang="en-US" sz="2400" dirty="0" smtClean="0"/>
              <a:t>precipitation trend for </a:t>
            </a:r>
            <a:r>
              <a:rPr lang="en-US" sz="2400" dirty="0" smtClean="0"/>
              <a:t>July-Sept </a:t>
            </a:r>
            <a:r>
              <a:rPr lang="en-US" sz="2400" dirty="0" smtClean="0"/>
              <a:t>indicates wetter conditions across New Mexico and Northern Arizona. </a:t>
            </a:r>
          </a:p>
          <a:p>
            <a:pPr marL="285750" indent="-285750">
              <a:buFont typeface="Arial" panose="020B0604020202020204" pitchFamily="34" charset="0"/>
              <a:buChar char="•"/>
            </a:pPr>
            <a:r>
              <a:rPr lang="en-US" sz="2400" dirty="0" smtClean="0"/>
              <a:t>Central Arizona is experiencing a drying trend</a:t>
            </a:r>
            <a:endParaRPr lang="en-US" sz="2400" dirty="0"/>
          </a:p>
        </p:txBody>
      </p:sp>
    </p:spTree>
    <p:extLst>
      <p:ext uri="{BB962C8B-B14F-4D97-AF65-F5344CB8AC3E}">
        <p14:creationId xmlns:p14="http://schemas.microsoft.com/office/powerpoint/2010/main" val="2494252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and Conclusions</a:t>
            </a:r>
            <a:endParaRPr lang="en-US" dirty="0"/>
          </a:p>
        </p:txBody>
      </p:sp>
      <p:sp>
        <p:nvSpPr>
          <p:cNvPr id="3" name="Content Placeholder 2"/>
          <p:cNvSpPr>
            <a:spLocks noGrp="1"/>
          </p:cNvSpPr>
          <p:nvPr>
            <p:ph idx="1"/>
          </p:nvPr>
        </p:nvSpPr>
        <p:spPr/>
        <p:txBody>
          <a:bodyPr/>
          <a:lstStyle/>
          <a:p>
            <a:r>
              <a:rPr lang="en-US" dirty="0" smtClean="0"/>
              <a:t>This study has examined the factors affecting the variability of precipitation over the Southwest</a:t>
            </a:r>
            <a:endParaRPr lang="en-US" dirty="0" smtClean="0"/>
          </a:p>
          <a:p>
            <a:r>
              <a:rPr lang="en-US" dirty="0" smtClean="0"/>
              <a:t>Small </a:t>
            </a:r>
            <a:r>
              <a:rPr lang="en-US" dirty="0"/>
              <a:t>SST </a:t>
            </a:r>
            <a:r>
              <a:rPr lang="en-US" dirty="0" smtClean="0"/>
              <a:t>increases </a:t>
            </a:r>
            <a:r>
              <a:rPr lang="en-US" dirty="0"/>
              <a:t>over the GOC can cause significant </a:t>
            </a:r>
            <a:r>
              <a:rPr lang="en-US" dirty="0" smtClean="0"/>
              <a:t>upturns in precipitation  </a:t>
            </a:r>
            <a:r>
              <a:rPr lang="en-US" dirty="0"/>
              <a:t>over the Southwest. </a:t>
            </a:r>
          </a:p>
          <a:p>
            <a:r>
              <a:rPr lang="en-US" dirty="0" smtClean="0"/>
              <a:t>In July, </a:t>
            </a:r>
            <a:r>
              <a:rPr lang="en-US" dirty="0" smtClean="0">
                <a:solidFill>
                  <a:srgbClr val="FF0000"/>
                </a:solidFill>
              </a:rPr>
              <a:t>El Nino </a:t>
            </a:r>
            <a:r>
              <a:rPr lang="en-US" dirty="0" smtClean="0"/>
              <a:t>(</a:t>
            </a:r>
            <a:r>
              <a:rPr lang="en-US" dirty="0" smtClean="0">
                <a:solidFill>
                  <a:srgbClr val="0070C0"/>
                </a:solidFill>
              </a:rPr>
              <a:t>La Nina</a:t>
            </a:r>
            <a:r>
              <a:rPr lang="en-US" dirty="0" smtClean="0"/>
              <a:t>) favors </a:t>
            </a:r>
            <a:r>
              <a:rPr lang="en-US" dirty="0" smtClean="0">
                <a:solidFill>
                  <a:srgbClr val="FF0000"/>
                </a:solidFill>
              </a:rPr>
              <a:t>decreased</a:t>
            </a:r>
            <a:r>
              <a:rPr lang="en-US" dirty="0" smtClean="0"/>
              <a:t> (</a:t>
            </a:r>
            <a:r>
              <a:rPr lang="en-US" dirty="0" smtClean="0">
                <a:solidFill>
                  <a:srgbClr val="0070C0"/>
                </a:solidFill>
              </a:rPr>
              <a:t>increased</a:t>
            </a:r>
            <a:r>
              <a:rPr lang="en-US" dirty="0" smtClean="0"/>
              <a:t>) precipitation</a:t>
            </a:r>
          </a:p>
          <a:p>
            <a:r>
              <a:rPr lang="en-US" dirty="0" smtClean="0"/>
              <a:t>Perhaps the most significant outcome of the study is the relationship between the arrival and onset of the NAM in July with ENSO. During an El Nino season that has persisted through winter, the NAM will be delayed into later July. </a:t>
            </a:r>
          </a:p>
        </p:txBody>
      </p:sp>
      <p:pic>
        <p:nvPicPr>
          <p:cNvPr id="4" name="Picture 2" descr="NASA Insignia Col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40095"/>
            <a:ext cx="1828800" cy="1517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166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Acknowledgments</a:t>
            </a:r>
            <a:endParaRPr lang="en-US" dirty="0"/>
          </a:p>
        </p:txBody>
      </p:sp>
      <p:sp>
        <p:nvSpPr>
          <p:cNvPr id="3" name="Content Placeholder 2"/>
          <p:cNvSpPr>
            <a:spLocks noGrp="1"/>
          </p:cNvSpPr>
          <p:nvPr>
            <p:ph idx="1"/>
          </p:nvPr>
        </p:nvSpPr>
        <p:spPr/>
        <p:txBody>
          <a:bodyPr/>
          <a:lstStyle/>
          <a:p>
            <a:pPr marL="0" indent="0">
              <a:buNone/>
            </a:pPr>
            <a:r>
              <a:rPr lang="en-US" dirty="0" smtClean="0"/>
              <a:t>A heartfelt thank you belongs to my mentor, Dr. Mark Sinclair, for his passion on this study and for his experience in research and writing a cohesive thesis. I have grown as a technical writer and researcher thanks to his expertise. It is such expertise that enabled me to create the figures in this presentation based on his program, Meteorological Analysis &amp; Diagnosis Software (MADS). </a:t>
            </a:r>
            <a:endParaRPr lang="en-US" dirty="0"/>
          </a:p>
          <a:p>
            <a:pPr marL="0" indent="0">
              <a:buNone/>
            </a:pPr>
            <a:endParaRPr lang="en-US" dirty="0" smtClean="0"/>
          </a:p>
          <a:p>
            <a:pPr marL="0" indent="0">
              <a:buNone/>
            </a:pPr>
            <a:r>
              <a:rPr lang="en-US" dirty="0" smtClean="0"/>
              <a:t>Thank you to the NASA Space Grant Consortium for the opportunity to expand this research and present today on my findings. </a:t>
            </a:r>
          </a:p>
        </p:txBody>
      </p:sp>
      <p:pic>
        <p:nvPicPr>
          <p:cNvPr id="4" name="Picture 2" descr="NASA Insignia Col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40095"/>
            <a:ext cx="1828800" cy="1517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9909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5056414" y="1600200"/>
            <a:ext cx="2079172" cy="4525963"/>
          </a:xfrm>
        </p:spPr>
        <p:txBody>
          <a:bodyPr/>
          <a:lstStyle/>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Thank you!</a:t>
            </a:r>
          </a:p>
        </p:txBody>
      </p:sp>
      <p:pic>
        <p:nvPicPr>
          <p:cNvPr id="4" name="Picture 2" descr="NASA Insignia Col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40095"/>
            <a:ext cx="1828800" cy="1517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6751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Forecast for this summer</a:t>
            </a:r>
            <a:endParaRPr lang="en-US" dirty="0"/>
          </a:p>
        </p:txBody>
      </p:sp>
      <p:pic>
        <p:nvPicPr>
          <p:cNvPr id="4" name="Content Placeholder 3"/>
          <p:cNvPicPr>
            <a:picLocks noGrp="1" noChangeAspect="1"/>
          </p:cNvPicPr>
          <p:nvPr>
            <p:ph idx="1"/>
          </p:nvPr>
        </p:nvPicPr>
        <p:blipFill>
          <a:blip r:embed="rId2"/>
          <a:stretch>
            <a:fillRect/>
          </a:stretch>
        </p:blipFill>
        <p:spPr>
          <a:xfrm>
            <a:off x="2546225" y="1600200"/>
            <a:ext cx="7099549" cy="4525963"/>
          </a:xfrm>
          <a:prstGeom prst="rect">
            <a:avLst/>
          </a:prstGeom>
        </p:spPr>
      </p:pic>
      <p:sp>
        <p:nvSpPr>
          <p:cNvPr id="5" name="TextBox 4"/>
          <p:cNvSpPr txBox="1"/>
          <p:nvPr/>
        </p:nvSpPr>
        <p:spPr>
          <a:xfrm flipH="1">
            <a:off x="88232" y="1756611"/>
            <a:ext cx="2366209" cy="1477328"/>
          </a:xfrm>
          <a:prstGeom prst="rect">
            <a:avLst/>
          </a:prstGeom>
          <a:noFill/>
        </p:spPr>
        <p:txBody>
          <a:bodyPr wrap="square" rtlCol="0">
            <a:spAutoFit/>
          </a:bodyPr>
          <a:lstStyle/>
          <a:p>
            <a:r>
              <a:rPr lang="en-US" dirty="0" smtClean="0"/>
              <a:t>The NOAA Climate Prediction Center is forecasting El Nino conditions starting early summer</a:t>
            </a:r>
            <a:endParaRPr lang="en-US" dirty="0"/>
          </a:p>
        </p:txBody>
      </p:sp>
    </p:spTree>
    <p:extLst>
      <p:ext uri="{BB962C8B-B14F-4D97-AF65-F5344CB8AC3E}">
        <p14:creationId xmlns:p14="http://schemas.microsoft.com/office/powerpoint/2010/main" val="320064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a:xfrm>
            <a:off x="609600" y="1600201"/>
            <a:ext cx="4136357" cy="4525963"/>
          </a:xfrm>
        </p:spPr>
        <p:txBody>
          <a:bodyPr/>
          <a:lstStyle/>
          <a:p>
            <a:r>
              <a:rPr lang="en-US" dirty="0" smtClean="0"/>
              <a:t>Some years are wetter than average and others are dryer.</a:t>
            </a:r>
          </a:p>
          <a:p>
            <a:r>
              <a:rPr lang="en-US" dirty="0" smtClean="0"/>
              <a:t>This study was done in order to better understand precipitation variability during the monsoon. </a:t>
            </a:r>
          </a:p>
          <a:p>
            <a:pPr lvl="1"/>
            <a:r>
              <a:rPr lang="en-US" dirty="0" smtClean="0"/>
              <a:t>Understanding precipitation variability is crucial in resource planning, emergency management and wildland fire management.</a:t>
            </a:r>
          </a:p>
        </p:txBody>
      </p:sp>
      <p:pic>
        <p:nvPicPr>
          <p:cNvPr id="4" name="Picture 3"/>
          <p:cNvPicPr>
            <a:picLocks noChangeAspect="1"/>
          </p:cNvPicPr>
          <p:nvPr/>
        </p:nvPicPr>
        <p:blipFill>
          <a:blip r:embed="rId2"/>
          <a:stretch>
            <a:fillRect/>
          </a:stretch>
        </p:blipFill>
        <p:spPr>
          <a:xfrm>
            <a:off x="7599507" y="1600200"/>
            <a:ext cx="4592493" cy="3037114"/>
          </a:xfrm>
          <a:prstGeom prst="rect">
            <a:avLst/>
          </a:prstGeom>
        </p:spPr>
      </p:pic>
      <p:sp>
        <p:nvSpPr>
          <p:cNvPr id="5" name="TextBox 4"/>
          <p:cNvSpPr txBox="1"/>
          <p:nvPr/>
        </p:nvSpPr>
        <p:spPr>
          <a:xfrm>
            <a:off x="10242883" y="4360315"/>
            <a:ext cx="2013285" cy="276999"/>
          </a:xfrm>
          <a:prstGeom prst="rect">
            <a:avLst/>
          </a:prstGeom>
          <a:noFill/>
        </p:spPr>
        <p:txBody>
          <a:bodyPr wrap="square" rtlCol="0">
            <a:spAutoFit/>
          </a:bodyPr>
          <a:lstStyle/>
          <a:p>
            <a:r>
              <a:rPr lang="en-US" sz="1200" dirty="0" smtClean="0">
                <a:solidFill>
                  <a:srgbClr val="FFFF00"/>
                </a:solidFill>
              </a:rPr>
              <a:t>Fred </a:t>
            </a:r>
            <a:r>
              <a:rPr lang="en-US" sz="1200" dirty="0" err="1" smtClean="0">
                <a:solidFill>
                  <a:srgbClr val="FFFF00"/>
                </a:solidFill>
              </a:rPr>
              <a:t>Wasmer</a:t>
            </a:r>
            <a:r>
              <a:rPr lang="en-US" sz="1200" dirty="0" smtClean="0">
                <a:solidFill>
                  <a:srgbClr val="FFFF00"/>
                </a:solidFill>
              </a:rPr>
              <a:t> Photography</a:t>
            </a:r>
            <a:endParaRPr lang="en-US" sz="1200" dirty="0">
              <a:solidFill>
                <a:srgbClr val="FFFF00"/>
              </a:solidFill>
            </a:endParaRPr>
          </a:p>
        </p:txBody>
      </p:sp>
      <p:pic>
        <p:nvPicPr>
          <p:cNvPr id="7" name="Picture 6"/>
          <p:cNvPicPr>
            <a:picLocks noChangeAspect="1"/>
          </p:cNvPicPr>
          <p:nvPr/>
        </p:nvPicPr>
        <p:blipFill>
          <a:blip r:embed="rId3"/>
          <a:stretch>
            <a:fillRect/>
          </a:stretch>
        </p:blipFill>
        <p:spPr>
          <a:xfrm>
            <a:off x="4810125" y="4637315"/>
            <a:ext cx="7381875" cy="2220686"/>
          </a:xfrm>
          <a:prstGeom prst="rect">
            <a:avLst/>
          </a:prstGeom>
        </p:spPr>
      </p:pic>
      <p:sp>
        <p:nvSpPr>
          <p:cNvPr id="8" name="TextBox 7"/>
          <p:cNvSpPr txBox="1"/>
          <p:nvPr/>
        </p:nvSpPr>
        <p:spPr>
          <a:xfrm>
            <a:off x="5065294" y="6488668"/>
            <a:ext cx="2061411" cy="307777"/>
          </a:xfrm>
          <a:prstGeom prst="rect">
            <a:avLst/>
          </a:prstGeom>
          <a:noFill/>
        </p:spPr>
        <p:txBody>
          <a:bodyPr wrap="square" rtlCol="0">
            <a:spAutoFit/>
          </a:bodyPr>
          <a:lstStyle/>
          <a:p>
            <a:r>
              <a:rPr lang="en-US" sz="1400" dirty="0" smtClean="0">
                <a:solidFill>
                  <a:srgbClr val="FFFF00"/>
                </a:solidFill>
              </a:rPr>
              <a:t>City of Surprise</a:t>
            </a:r>
            <a:endParaRPr lang="en-US" sz="1400" dirty="0">
              <a:solidFill>
                <a:srgbClr val="FFFF00"/>
              </a:solidFill>
            </a:endParaRPr>
          </a:p>
        </p:txBody>
      </p:sp>
      <p:pic>
        <p:nvPicPr>
          <p:cNvPr id="9" name="Picture 2" descr="NASA Insignia Col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340094"/>
            <a:ext cx="1828800" cy="1517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431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 Overview</a:t>
            </a:r>
            <a:endParaRPr lang="en-US" dirty="0"/>
          </a:p>
        </p:txBody>
      </p:sp>
      <p:sp>
        <p:nvSpPr>
          <p:cNvPr id="3" name="Content Placeholder 2"/>
          <p:cNvSpPr>
            <a:spLocks noGrp="1"/>
          </p:cNvSpPr>
          <p:nvPr>
            <p:ph idx="1"/>
          </p:nvPr>
        </p:nvSpPr>
        <p:spPr/>
        <p:txBody>
          <a:bodyPr/>
          <a:lstStyle/>
          <a:p>
            <a:r>
              <a:rPr lang="en-US" dirty="0" smtClean="0"/>
              <a:t>What is the North American Monsoon?</a:t>
            </a:r>
          </a:p>
          <a:p>
            <a:r>
              <a:rPr lang="en-US" dirty="0" smtClean="0"/>
              <a:t>Data and methodology</a:t>
            </a:r>
          </a:p>
          <a:p>
            <a:r>
              <a:rPr lang="en-US" dirty="0" smtClean="0"/>
              <a:t>Analysis</a:t>
            </a:r>
          </a:p>
          <a:p>
            <a:pPr lvl="1"/>
            <a:r>
              <a:rPr lang="en-US" dirty="0" smtClean="0"/>
              <a:t>Influence of sea temperatures</a:t>
            </a:r>
          </a:p>
          <a:p>
            <a:pPr lvl="1"/>
            <a:r>
              <a:rPr lang="en-US" dirty="0" smtClean="0"/>
              <a:t>Role of El Nino – Southern Oscillation</a:t>
            </a:r>
          </a:p>
          <a:p>
            <a:pPr lvl="1"/>
            <a:r>
              <a:rPr lang="en-US" dirty="0" smtClean="0"/>
              <a:t>Trends in monsoon precipitation</a:t>
            </a:r>
          </a:p>
          <a:p>
            <a:r>
              <a:rPr lang="en-US" dirty="0" smtClean="0"/>
              <a:t>Summary and Conclusions</a:t>
            </a:r>
          </a:p>
          <a:p>
            <a:r>
              <a:rPr lang="en-US" dirty="0" smtClean="0"/>
              <a:t>Questions?</a:t>
            </a:r>
          </a:p>
          <a:p>
            <a:pPr lvl="1"/>
            <a:endParaRPr lang="en-US" dirty="0" smtClean="0"/>
          </a:p>
          <a:p>
            <a:endParaRPr lang="en-US" dirty="0"/>
          </a:p>
        </p:txBody>
      </p:sp>
      <p:pic>
        <p:nvPicPr>
          <p:cNvPr id="4" name="Picture 2" descr="NASA Insignia Col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40094"/>
            <a:ext cx="1828800" cy="1517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0115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and Methodology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Multiple gridded datasets were used during this study. </a:t>
                </a:r>
              </a:p>
              <a:p>
                <a:r>
                  <a:rPr lang="en-US" dirty="0" smtClean="0"/>
                  <a:t>For sea temperature analysis: the global 0.25° x 0.25° NOAA OI SST V2 (Reynolds et al. 2002)</a:t>
                </a:r>
              </a:p>
              <a:p>
                <a:r>
                  <a:rPr lang="en-US" dirty="0" smtClean="0"/>
                  <a:t>For trends in summer precipitation and the influence of El Nino on summer precipitation: The National Centers for Environmental Prediction (NCEP) reanalysis data on 2.5° x 2.5</a:t>
                </a:r>
                <a14:m>
                  <m:oMath xmlns:m="http://schemas.openxmlformats.org/officeDocument/2006/math">
                    <m:r>
                      <a:rPr lang="en-US" i="1" smtClean="0">
                        <a:latin typeface="Cambria Math" panose="02040503050406030204" pitchFamily="18" charset="0"/>
                      </a:rPr>
                      <m:t>°</m:t>
                    </m:r>
                  </m:oMath>
                </a14:m>
                <a:r>
                  <a:rPr lang="en-US" dirty="0" smtClean="0"/>
                  <a:t> resolution (</a:t>
                </a:r>
                <a:r>
                  <a:rPr lang="en-US" dirty="0" err="1" smtClean="0"/>
                  <a:t>Kalnay</a:t>
                </a:r>
                <a:r>
                  <a:rPr lang="en-US" dirty="0" smtClean="0"/>
                  <a:t> et al. 2006)</a:t>
                </a:r>
              </a:p>
              <a:p>
                <a:r>
                  <a:rPr lang="en-US" dirty="0" smtClean="0"/>
                  <a:t>Precipitation Data: The Climate Prediction Center (CPC) Unified Gauge-Based Analysis of Daily Precipitation. 0.25° x 0.25° grid over the Continental United States. (Higgins et al. 1996)</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22" t="-1078"/>
                </a:stretch>
              </a:blipFill>
            </p:spPr>
            <p:txBody>
              <a:bodyPr/>
              <a:lstStyle/>
              <a:p>
                <a:r>
                  <a:rPr lang="en-US">
                    <a:noFill/>
                  </a:rPr>
                  <a:t> </a:t>
                </a:r>
              </a:p>
            </p:txBody>
          </p:sp>
        </mc:Fallback>
      </mc:AlternateContent>
      <p:pic>
        <p:nvPicPr>
          <p:cNvPr id="4" name="Picture 2" descr="NASA Insignia Col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40094"/>
            <a:ext cx="1828800" cy="1517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5392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North American Monsoon (NAM)?</a:t>
            </a:r>
            <a:endParaRPr lang="en-US" dirty="0"/>
          </a:p>
        </p:txBody>
      </p:sp>
      <p:sp>
        <p:nvSpPr>
          <p:cNvPr id="3" name="Content Placeholder 2"/>
          <p:cNvSpPr>
            <a:spLocks noGrp="1"/>
          </p:cNvSpPr>
          <p:nvPr>
            <p:ph idx="1"/>
          </p:nvPr>
        </p:nvSpPr>
        <p:spPr>
          <a:xfrm>
            <a:off x="1564105" y="1215763"/>
            <a:ext cx="9817768" cy="4463142"/>
          </a:xfrm>
        </p:spPr>
        <p:txBody>
          <a:bodyPr>
            <a:noAutofit/>
          </a:bodyPr>
          <a:lstStyle/>
          <a:p>
            <a:endParaRPr lang="en-US" dirty="0" smtClean="0"/>
          </a:p>
          <a:p>
            <a:pPr>
              <a:lnSpc>
                <a:spcPct val="120000"/>
              </a:lnSpc>
            </a:pPr>
            <a:r>
              <a:rPr lang="en-US" dirty="0" smtClean="0"/>
              <a:t>The NAM is associated with a shift in the winds from winter westerlies to summer southerly winds. </a:t>
            </a:r>
          </a:p>
          <a:p>
            <a:pPr>
              <a:lnSpc>
                <a:spcPct val="120000"/>
              </a:lnSpc>
            </a:pPr>
            <a:r>
              <a:rPr lang="en-US" dirty="0" smtClean="0"/>
              <a:t>The mid-level </a:t>
            </a:r>
            <a:r>
              <a:rPr lang="en-US" dirty="0" err="1" smtClean="0"/>
              <a:t>anticyclonic</a:t>
            </a:r>
            <a:r>
              <a:rPr lang="en-US" dirty="0" smtClean="0"/>
              <a:t> flow (high pressure) moves north from its winter position to transition the winds to southerly over the Desert Southwest. </a:t>
            </a:r>
            <a:endParaRPr lang="en-US" dirty="0" smtClean="0"/>
          </a:p>
          <a:p>
            <a:pPr>
              <a:lnSpc>
                <a:spcPct val="120000"/>
              </a:lnSpc>
            </a:pPr>
            <a:r>
              <a:rPr lang="en-US" dirty="0" smtClean="0"/>
              <a:t>During summer, occasional moisture surges from the south bring enhanced thunderstorm activity to the Southwest</a:t>
            </a:r>
            <a:endParaRPr lang="en-US" dirty="0" smtClean="0"/>
          </a:p>
          <a:p>
            <a:pPr>
              <a:lnSpc>
                <a:spcPct val="120000"/>
              </a:lnSpc>
            </a:pPr>
            <a:r>
              <a:rPr lang="en-US" dirty="0" smtClean="0"/>
              <a:t>Enlarged figures on next two slides</a:t>
            </a:r>
          </a:p>
          <a:p>
            <a:endParaRPr lang="en-US" dirty="0"/>
          </a:p>
        </p:txBody>
      </p:sp>
      <p:pic>
        <p:nvPicPr>
          <p:cNvPr id="10" name="Picture 2" descr="NASA Insignia Col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40095"/>
            <a:ext cx="1828800" cy="1517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0528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43379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642" t="6866" r="4151" b="3583"/>
          <a:stretch/>
        </p:blipFill>
        <p:spPr>
          <a:xfrm>
            <a:off x="0" y="0"/>
            <a:ext cx="12192000" cy="6857999"/>
          </a:xfrm>
          <a:prstGeom prst="rect">
            <a:avLst/>
          </a:prstGeom>
        </p:spPr>
      </p:pic>
    </p:spTree>
    <p:extLst>
      <p:ext uri="{BB962C8B-B14F-4D97-AF65-F5344CB8AC3E}">
        <p14:creationId xmlns:p14="http://schemas.microsoft.com/office/powerpoint/2010/main" val="2471544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NAM Precipitation Variability </a:t>
            </a:r>
            <a:endParaRPr lang="en-US" dirty="0"/>
          </a:p>
        </p:txBody>
      </p:sp>
      <p:sp>
        <p:nvSpPr>
          <p:cNvPr id="3" name="Content Placeholder 2"/>
          <p:cNvSpPr>
            <a:spLocks noGrp="1"/>
          </p:cNvSpPr>
          <p:nvPr>
            <p:ph idx="1"/>
          </p:nvPr>
        </p:nvSpPr>
        <p:spPr>
          <a:xfrm>
            <a:off x="609600" y="1597707"/>
            <a:ext cx="10972800" cy="4525963"/>
          </a:xfrm>
        </p:spPr>
        <p:txBody>
          <a:bodyPr/>
          <a:lstStyle/>
          <a:p>
            <a:r>
              <a:rPr lang="en-US" dirty="0" smtClean="0"/>
              <a:t>Previous studies of the NAM have attempted to understand causes of summer precipitation variability.</a:t>
            </a:r>
          </a:p>
          <a:p>
            <a:r>
              <a:rPr lang="en-US" dirty="0" smtClean="0"/>
              <a:t>Sources of variability analyzed in this study:</a:t>
            </a:r>
          </a:p>
          <a:p>
            <a:pPr lvl="1"/>
            <a:r>
              <a:rPr lang="en-US" sz="2400" dirty="0" smtClean="0"/>
              <a:t>Sea surface temperatures (SST) in the Gulf of California (GOC)</a:t>
            </a:r>
          </a:p>
          <a:p>
            <a:pPr lvl="1"/>
            <a:r>
              <a:rPr lang="en-US" sz="2400" dirty="0" smtClean="0"/>
              <a:t>El Nino-Southern Oscillation</a:t>
            </a:r>
          </a:p>
          <a:p>
            <a:pPr lvl="1"/>
            <a:r>
              <a:rPr lang="en-US" sz="2400" dirty="0" smtClean="0"/>
              <a:t>Trends in summer precipitation</a:t>
            </a:r>
          </a:p>
        </p:txBody>
      </p:sp>
      <p:pic>
        <p:nvPicPr>
          <p:cNvPr id="4" name="Picture 2" descr="NASA Insignia Col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40095"/>
            <a:ext cx="1828800" cy="1517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767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7571"/>
            <a:ext cx="10972800" cy="1600200"/>
          </a:xfrm>
        </p:spPr>
        <p:txBody>
          <a:bodyPr/>
          <a:lstStyle/>
          <a:p>
            <a:r>
              <a:rPr lang="en-US" dirty="0" smtClean="0"/>
              <a:t>Sea Surface Temperatures (SST)</a:t>
            </a:r>
            <a:endParaRPr lang="en-US" dirty="0"/>
          </a:p>
        </p:txBody>
      </p:sp>
      <p:pic>
        <p:nvPicPr>
          <p:cNvPr id="3075" name="Picture 3" descr="reg_julyspotcor"/>
          <p:cNvPicPr>
            <a:picLocks noChangeAspect="1" noChangeArrowheads="1"/>
          </p:cNvPicPr>
          <p:nvPr/>
        </p:nvPicPr>
        <p:blipFill>
          <a:blip r:embed="rId2">
            <a:extLst>
              <a:ext uri="{28A0092B-C50C-407E-A947-70E740481C1C}">
                <a14:useLocalDpi xmlns:a14="http://schemas.microsoft.com/office/drawing/2010/main" val="0"/>
              </a:ext>
            </a:extLst>
          </a:blip>
          <a:srcRect r="4102" b="7452"/>
          <a:stretch>
            <a:fillRect/>
          </a:stretch>
        </p:blipFill>
        <p:spPr bwMode="auto">
          <a:xfrm>
            <a:off x="4989095" y="1050758"/>
            <a:ext cx="7077494" cy="5574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299010" y="960485"/>
            <a:ext cx="4690085" cy="4493538"/>
          </a:xfrm>
          <a:prstGeom prst="rect">
            <a:avLst/>
          </a:prstGeom>
          <a:noFill/>
        </p:spPr>
        <p:txBody>
          <a:bodyPr wrap="square" rtlCol="0">
            <a:spAutoFit/>
          </a:bodyPr>
          <a:lstStyle/>
          <a:p>
            <a:pPr marL="285750" indent="-285750">
              <a:buFont typeface="Arial" panose="020B0604020202020204" pitchFamily="34" charset="0"/>
              <a:buChar char="•"/>
            </a:pPr>
            <a:r>
              <a:rPr lang="en-US" sz="2200" dirty="0"/>
              <a:t>S</a:t>
            </a:r>
            <a:r>
              <a:rPr lang="en-US" sz="2200" dirty="0" smtClean="0"/>
              <a:t>trong correlation exists between SST in the northern GOC with precipitation at the start of the NAM </a:t>
            </a:r>
            <a:r>
              <a:rPr lang="en-US" sz="2200" dirty="0"/>
              <a:t>(</a:t>
            </a:r>
            <a:r>
              <a:rPr lang="en-US" sz="2200" dirty="0" smtClean="0"/>
              <a:t>July).</a:t>
            </a:r>
          </a:p>
          <a:p>
            <a:pPr marL="742950" lvl="1" indent="-285750">
              <a:buFont typeface="Arial" panose="020B0604020202020204" pitchFamily="34" charset="0"/>
              <a:buChar char="•"/>
            </a:pPr>
            <a:r>
              <a:rPr lang="en-US" sz="2200" dirty="0" smtClean="0"/>
              <a:t>This is because warm air holds more moisture, which then moves north</a:t>
            </a:r>
          </a:p>
          <a:p>
            <a:pPr marL="285750" indent="-285750">
              <a:buFont typeface="Arial" panose="020B0604020202020204" pitchFamily="34" charset="0"/>
              <a:buChar char="•"/>
            </a:pPr>
            <a:r>
              <a:rPr lang="en-US" sz="2200" dirty="0" smtClean="0"/>
              <a:t>GOC SST of ~31°C causes roughly 3.4 times the rainfall for SST of ~26°C. (Mitchell et al. 2002)</a:t>
            </a:r>
          </a:p>
          <a:p>
            <a:pPr marL="285750" indent="-285750">
              <a:buFont typeface="Arial" panose="020B0604020202020204" pitchFamily="34" charset="0"/>
              <a:buChar char="•"/>
            </a:pPr>
            <a:r>
              <a:rPr lang="en-US" sz="2200" dirty="0" smtClean="0"/>
              <a:t>Thus, slight differences in SST have significant impacts on summer precipitation</a:t>
            </a:r>
            <a:endParaRPr lang="en-US" sz="2200" dirty="0"/>
          </a:p>
        </p:txBody>
      </p:sp>
      <p:pic>
        <p:nvPicPr>
          <p:cNvPr id="9" name="Picture 2" descr="NASA Insignia Col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40095"/>
            <a:ext cx="1828800" cy="1517905"/>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p:cNvCxnSpPr/>
          <p:nvPr/>
        </p:nvCxnSpPr>
        <p:spPr>
          <a:xfrm>
            <a:off x="4523874" y="1676400"/>
            <a:ext cx="4073232" cy="21616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582653" y="4379495"/>
            <a:ext cx="1957136" cy="2031325"/>
          </a:xfrm>
          <a:prstGeom prst="rect">
            <a:avLst/>
          </a:prstGeom>
          <a:noFill/>
        </p:spPr>
        <p:txBody>
          <a:bodyPr wrap="square" rtlCol="0">
            <a:spAutoFit/>
          </a:bodyPr>
          <a:lstStyle/>
          <a:p>
            <a:r>
              <a:rPr lang="en-US" dirty="0" smtClean="0"/>
              <a:t>Red (blue) means positive (negative) correlation between precipitation and SST</a:t>
            </a:r>
            <a:endParaRPr lang="en-US" dirty="0"/>
          </a:p>
        </p:txBody>
      </p:sp>
      <p:sp>
        <p:nvSpPr>
          <p:cNvPr id="6" name="Freeform 5"/>
          <p:cNvSpPr/>
          <p:nvPr/>
        </p:nvSpPr>
        <p:spPr>
          <a:xfrm>
            <a:off x="8765953" y="2735179"/>
            <a:ext cx="795141" cy="1267326"/>
          </a:xfrm>
          <a:custGeom>
            <a:avLst/>
            <a:gdLst>
              <a:gd name="connsiteX0" fmla="*/ 54694 w 808673"/>
              <a:gd name="connsiteY0" fmla="*/ 1034716 h 1034716"/>
              <a:gd name="connsiteX1" fmla="*/ 6568 w 808673"/>
              <a:gd name="connsiteY1" fmla="*/ 737937 h 1034716"/>
              <a:gd name="connsiteX2" fmla="*/ 183031 w 808673"/>
              <a:gd name="connsiteY2" fmla="*/ 208548 h 1034716"/>
              <a:gd name="connsiteX3" fmla="*/ 808673 w 808673"/>
              <a:gd name="connsiteY3" fmla="*/ 0 h 1034716"/>
              <a:gd name="connsiteX4" fmla="*/ 808673 w 808673"/>
              <a:gd name="connsiteY4" fmla="*/ 0 h 1034716"/>
              <a:gd name="connsiteX0" fmla="*/ 41162 w 795141"/>
              <a:gd name="connsiteY0" fmla="*/ 1034716 h 1034716"/>
              <a:gd name="connsiteX1" fmla="*/ 9078 w 795141"/>
              <a:gd name="connsiteY1" fmla="*/ 613509 h 1034716"/>
              <a:gd name="connsiteX2" fmla="*/ 169499 w 795141"/>
              <a:gd name="connsiteY2" fmla="*/ 208548 h 1034716"/>
              <a:gd name="connsiteX3" fmla="*/ 795141 w 795141"/>
              <a:gd name="connsiteY3" fmla="*/ 0 h 1034716"/>
              <a:gd name="connsiteX4" fmla="*/ 795141 w 795141"/>
              <a:gd name="connsiteY4" fmla="*/ 0 h 1034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141" h="1034716">
                <a:moveTo>
                  <a:pt x="41162" y="1034716"/>
                </a:moveTo>
                <a:cubicBezTo>
                  <a:pt x="6404" y="955174"/>
                  <a:pt x="-12311" y="751204"/>
                  <a:pt x="9078" y="613509"/>
                </a:cubicBezTo>
                <a:cubicBezTo>
                  <a:pt x="30467" y="475814"/>
                  <a:pt x="38489" y="310800"/>
                  <a:pt x="169499" y="208548"/>
                </a:cubicBezTo>
                <a:cubicBezTo>
                  <a:pt x="300510" y="106297"/>
                  <a:pt x="795141" y="0"/>
                  <a:pt x="795141" y="0"/>
                </a:cubicBezTo>
                <a:lnTo>
                  <a:pt x="795141" y="0"/>
                </a:lnTo>
              </a:path>
            </a:pathLst>
          </a:custGeom>
          <a:noFill/>
          <a:ln w="76200">
            <a:solidFill>
              <a:srgbClr val="00B0F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4587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mpany background present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Company background presentation" id="{7C18907C-4901-42BD-8F2C-E63B32C9DCA3}" vid="{B4FC953D-0C69-4290-95E2-4EA0E2E67D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9111A70-0198-4F40-BEFB-ADDC651BCC6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Company meeting presentation</Template>
  <TotalTime>0</TotalTime>
  <Words>862</Words>
  <Application>Microsoft Office PowerPoint</Application>
  <PresentationFormat>Widescreen</PresentationFormat>
  <Paragraphs>79</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Cambria Math</vt:lpstr>
      <vt:lpstr>Century Gothic</vt:lpstr>
      <vt:lpstr>Courier New</vt:lpstr>
      <vt:lpstr>Palatino Linotype</vt:lpstr>
      <vt:lpstr>Times New Roman</vt:lpstr>
      <vt:lpstr>Company background presentation</vt:lpstr>
      <vt:lpstr>Variability of the North American Monsoon </vt:lpstr>
      <vt:lpstr>Motivation</vt:lpstr>
      <vt:lpstr>Talk Overview</vt:lpstr>
      <vt:lpstr>Data and Methodology</vt:lpstr>
      <vt:lpstr>What is the North American Monsoon (NAM)?</vt:lpstr>
      <vt:lpstr>PowerPoint Presentation</vt:lpstr>
      <vt:lpstr>PowerPoint Presentation</vt:lpstr>
      <vt:lpstr>Understanding NAM Precipitation Variability </vt:lpstr>
      <vt:lpstr>Sea Surface Temperatures (SST)</vt:lpstr>
      <vt:lpstr>El Nino Southern Oscillation (ENSO) &amp; the NAM</vt:lpstr>
      <vt:lpstr>ENSO and Winter Precipitation</vt:lpstr>
      <vt:lpstr>ENSO and Summer Precipitation</vt:lpstr>
      <vt:lpstr>Trends in summer precipitation</vt:lpstr>
      <vt:lpstr>Summary and Conclusions</vt:lpstr>
      <vt:lpstr>Acknowledgments</vt:lpstr>
      <vt:lpstr>Questions</vt:lpstr>
      <vt:lpstr>Forecast for this summer</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2017-04-05T20:07:36Z</dcterms:created>
  <dcterms:modified xsi:type="dcterms:W3CDTF">2017-04-06T20:23:47Z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TC034605109991</vt:lpwstr>
  </property>
</Properties>
</file>